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2" r:id="rId2"/>
    <p:sldId id="263" r:id="rId3"/>
    <p:sldId id="328" r:id="rId4"/>
    <p:sldId id="343" r:id="rId5"/>
    <p:sldId id="344" r:id="rId6"/>
    <p:sldId id="345" r:id="rId7"/>
    <p:sldId id="349" r:id="rId8"/>
    <p:sldId id="346" r:id="rId9"/>
    <p:sldId id="350" r:id="rId10"/>
    <p:sldId id="331" r:id="rId11"/>
    <p:sldId id="347" r:id="rId12"/>
    <p:sldId id="332" r:id="rId13"/>
    <p:sldId id="348" r:id="rId14"/>
    <p:sldId id="351" r:id="rId15"/>
    <p:sldId id="352" r:id="rId16"/>
    <p:sldId id="324" r:id="rId17"/>
    <p:sldId id="353" r:id="rId18"/>
    <p:sldId id="323" r:id="rId19"/>
    <p:sldId id="342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41"/>
    <p:restoredTop sz="96291"/>
  </p:normalViewPr>
  <p:slideViewPr>
    <p:cSldViewPr snapToGrid="0" snapToObjects="1">
      <p:cViewPr varScale="1">
        <p:scale>
          <a:sx n="112" d="100"/>
          <a:sy n="112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0887-CE38-884A-8F65-92B5CA407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A073F-7BD7-EA42-8932-9EE152276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18660-FCAC-7849-844E-B275AC19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66372-A34B-2643-A20F-BFCAFCAF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C8D21-E0E4-EB49-8E78-86DD708A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8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37F5-0F8D-7B49-9E81-3427F712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9CEFF-A3A2-9842-9BDF-A89BFB79C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F4865-D280-3C45-BEBE-901163D2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D97CF-AF5E-9A4E-B76B-09FC0D52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AB59-E71C-5743-8821-DF614373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3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1E924-B1A9-844C-AA4D-AEFEB29D5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3976B-6F7D-7D46-AC52-67F4F5764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E5A2A-5E48-5449-9AFF-41B13F3C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47AAA-A498-4144-98F6-223946B3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F627-C8F0-0B48-BAD9-B9E7B529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7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15C5-B52A-324E-B81F-D214A9FF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A1DD-9EB3-D147-8582-A9A25D8C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64E9D-5478-E24B-B817-1039666B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2A10-FB12-CD48-98A5-696E4773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8249-4DBD-4D48-AD65-7811D7CF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5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7593-418E-A84D-986D-5AC7331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96E42-4FB6-8C47-A47F-2B62AF00B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81EF9-41A6-FB4D-AA68-330D198B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52BA-C05A-1F46-8EC2-CFF49F5D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025F0-85ED-0444-8EF3-B5D6BEF8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9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E497-0E77-6A44-8FBB-8416B098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78E5-41EF-7C40-868C-DD374A154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4BD6-B1E1-9848-BF38-ECB33E0D1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E1E65-25CC-2E46-9ED9-3880513E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02E27-98C9-6040-8CCF-54F5D89C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F99E3-1C5E-0C46-81B0-48599AF9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2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7076-5EE8-B24C-BB01-9B9401A3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5FC5-604B-4447-A5EA-67033E247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0321E-6FAE-4245-806A-900D5A1E3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7A075-6BD3-2544-B81A-B81AD9EFF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1569B-C3C2-D040-AA33-2A305C262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E6806-DA85-4A41-9A79-4D38256F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CEF64-46CD-F34C-89B0-52777CA9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1315E-AF7F-9B4F-8024-551A4BF9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7322-1294-8B4D-88C9-3E563ADE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4F95A-0CFE-834C-B650-0A8D5B3D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8724E-93FB-CC4F-AC2C-5F11D9CE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700F2-CBD6-974E-9987-932A245F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7D329-EE84-704D-8B01-8476F548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9326FD-0F2B-1342-8873-406D98A3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48F-3CB8-A442-8087-88C19A58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4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701F-A293-634B-90BC-8B759D16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E0FCA-8DDC-EB45-B3F3-0DAE00DF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154E0-4BF2-F04E-BA3C-710291F77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D28D6-07EE-704A-910D-582216B2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629A4-00E0-E64F-AC99-844A0DC9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D5A0A-411F-5C4E-A32A-DADC2720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0B05-32AB-A94D-A44B-7F78388A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6AE79-ED98-424E-B5F1-D493EF4D5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6283A-2B88-5B4C-A18D-0394F3040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1B2F9-6300-D146-BF49-104E280A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D27CB-FE8A-CB4D-8519-BE216E5C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14E40-4CAD-6249-8FA4-6731638C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5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CB057C-0011-E445-B3A8-A49CF6D7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E9A14-2A74-9F44-A45E-D257523B8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304B9-2BA5-6146-8828-2B08B6CC6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F2B3E-9815-C94D-B91F-B8C9C522B236}" type="datetimeFigureOut">
              <a:rPr lang="en-US" smtClean="0"/>
              <a:t>10/3/22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16290-6955-D044-BE3E-06AFA8DC5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30EC-7646-B64D-B584-0CE4A7878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1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CC06B-9715-7832-7997-42CC38F576F2}"/>
              </a:ext>
            </a:extLst>
          </p:cNvPr>
          <p:cNvSpPr txBox="1"/>
          <p:nvPr/>
        </p:nvSpPr>
        <p:spPr>
          <a:xfrm>
            <a:off x="2406980" y="502920"/>
            <a:ext cx="7378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Zero-Shot Temporal Action Detection </a:t>
            </a:r>
          </a:p>
          <a:p>
            <a:pPr algn="ctr"/>
            <a:r>
              <a:rPr lang="en-US" sz="3600" dirty="0"/>
              <a:t>Via Vision-Language Prompting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2E438-E15C-5F6F-0028-6EAE63C1B370}"/>
              </a:ext>
            </a:extLst>
          </p:cNvPr>
          <p:cNvSpPr txBox="1"/>
          <p:nvPr/>
        </p:nvSpPr>
        <p:spPr>
          <a:xfrm>
            <a:off x="1916445" y="1912858"/>
            <a:ext cx="85687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Sauradip Nag</a:t>
            </a:r>
            <a:r>
              <a:rPr lang="en-US" sz="2200" baseline="30000" dirty="0"/>
              <a:t>1,2             </a:t>
            </a:r>
            <a:r>
              <a:rPr lang="en-US" sz="2200" dirty="0"/>
              <a:t>  Xiatian Zhu</a:t>
            </a:r>
            <a:r>
              <a:rPr lang="en-US" sz="2200" baseline="30000" dirty="0"/>
              <a:t>2,3                </a:t>
            </a:r>
            <a:r>
              <a:rPr lang="en-US" sz="2200" dirty="0"/>
              <a:t>Yi-Zhe Song</a:t>
            </a:r>
            <a:r>
              <a:rPr lang="en-US" sz="2200" baseline="30000" dirty="0"/>
              <a:t>1,2</a:t>
            </a:r>
            <a:r>
              <a:rPr lang="en-US" sz="2200" dirty="0"/>
              <a:t>            Tao Xiang</a:t>
            </a:r>
            <a:r>
              <a:rPr lang="en-US" sz="2200" baseline="30000" dirty="0"/>
              <a:t>1,2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FEB1D-9753-A373-7C00-EFC0646D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23" y="2620260"/>
            <a:ext cx="1501140" cy="1501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6256F-5916-1985-9CF3-0B12E221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37" y="2620260"/>
            <a:ext cx="1501140" cy="150114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34D9F-B4E8-BB01-1EDE-275E2296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135" y="2586585"/>
            <a:ext cx="1501140" cy="150114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AC63BB-F57B-79DB-5228-0291C8A96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307" y="2586585"/>
            <a:ext cx="1501140" cy="150114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D69D94-67D8-0E38-98DA-6C57879067D5}"/>
              </a:ext>
            </a:extLst>
          </p:cNvPr>
          <p:cNvSpPr txBox="1"/>
          <p:nvPr/>
        </p:nvSpPr>
        <p:spPr>
          <a:xfrm>
            <a:off x="1386794" y="4408844"/>
            <a:ext cx="9418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aseline="30000" dirty="0"/>
              <a:t>1</a:t>
            </a:r>
            <a:r>
              <a:rPr lang="en-US" sz="2000" dirty="0"/>
              <a:t>CVSSP, University of Surrey, UK</a:t>
            </a:r>
          </a:p>
          <a:p>
            <a:pPr algn="ctr"/>
            <a:r>
              <a:rPr lang="en-US" sz="2000" baseline="30000" dirty="0"/>
              <a:t>2</a:t>
            </a:r>
            <a:r>
              <a:rPr lang="en-US" sz="2000" dirty="0"/>
              <a:t>iFlyTek-Surrey Joint Research Centre for Artificial Intelligence</a:t>
            </a:r>
          </a:p>
          <a:p>
            <a:pPr algn="ctr"/>
            <a:r>
              <a:rPr lang="en-IN" sz="2000" b="0" i="0" baseline="30000" dirty="0">
                <a:effectLst/>
                <a:latin typeface="Arial" panose="020B0604020202020204" pitchFamily="34" charset="0"/>
              </a:rPr>
              <a:t>3</a:t>
            </a:r>
            <a:r>
              <a:rPr lang="en-IN" sz="2000" b="0" i="0" dirty="0">
                <a:effectLst/>
                <a:latin typeface="Arial" panose="020B0604020202020204" pitchFamily="34" charset="0"/>
              </a:rPr>
              <a:t>Surrey Institute for People-Centred Artificial Intelligence, University of Surrey, UK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CB09D4-A66B-FB71-A988-E36E3AC8D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713" y="5547390"/>
            <a:ext cx="1967320" cy="1124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A72BFE-A0EC-18B1-A8D9-AFD6F2A63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149" y="5846207"/>
            <a:ext cx="2499406" cy="7373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C36F88-AB2F-3AA2-04B6-A80AC221D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219" y="5776877"/>
            <a:ext cx="3019146" cy="8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7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2899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Architecture Design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EB26E-35FF-25FA-E7F0-A4CEDA9804FB}"/>
              </a:ext>
            </a:extLst>
          </p:cNvPr>
          <p:cNvSpPr txBox="1"/>
          <p:nvPr/>
        </p:nvSpPr>
        <p:spPr>
          <a:xfrm>
            <a:off x="2262129" y="6126480"/>
            <a:ext cx="757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Zero-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b="1" dirty="0"/>
              <a:t>hot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en-US" b="1" dirty="0"/>
              <a:t>emporal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b="1" dirty="0"/>
              <a:t>ction Detection via Vision-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US" b="1" dirty="0"/>
              <a:t>anguag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b="1" dirty="0"/>
              <a:t> Prompting (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STALE</a:t>
            </a:r>
            <a:r>
              <a:rPr lang="en-US" b="1" dirty="0"/>
              <a:t>)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93C27-94C2-E109-5D3C-753AB0C28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89" y="1898042"/>
            <a:ext cx="8186420" cy="38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1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749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Our Solution using Vision-Language for Action Detection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1A932-4573-C573-B75B-2EBF3EAC1642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43CC14-AF95-2F6C-6E6C-4F174A5EAB7B}"/>
              </a:ext>
            </a:extLst>
          </p:cNvPr>
          <p:cNvSpPr txBox="1"/>
          <p:nvPr/>
        </p:nvSpPr>
        <p:spPr>
          <a:xfrm>
            <a:off x="580708" y="6548606"/>
            <a:ext cx="5144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3</a:t>
            </a:r>
            <a:r>
              <a:rPr lang="en-US" sz="1100" b="1" dirty="0">
                <a:solidFill>
                  <a:srgbClr val="0070C0"/>
                </a:solidFill>
              </a:rPr>
              <a:t>Ju et al. , “Prompting Visual-Language Models for Efficient Video Understanding".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F481F-5CA8-52BB-FBEC-1D4E04E3A383}"/>
              </a:ext>
            </a:extLst>
          </p:cNvPr>
          <p:cNvSpPr txBox="1"/>
          <p:nvPr/>
        </p:nvSpPr>
        <p:spPr>
          <a:xfrm>
            <a:off x="3826245" y="4384404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EffPrompt</a:t>
            </a:r>
            <a:r>
              <a:rPr lang="en-US" baseline="30000" dirty="0"/>
              <a:t>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2E807-6367-2B80-A779-D815A4BD9C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43" r="35628" b="10200"/>
          <a:stretch/>
        </p:blipFill>
        <p:spPr>
          <a:xfrm>
            <a:off x="2491845" y="1889833"/>
            <a:ext cx="3400320" cy="2541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F2CA2-3646-A9AF-6263-90C2565054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72" b="11759"/>
          <a:stretch/>
        </p:blipFill>
        <p:spPr>
          <a:xfrm>
            <a:off x="6546876" y="1992710"/>
            <a:ext cx="3098748" cy="2348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6DDFAB-58F3-F1AE-C3DC-A009567439A5}"/>
              </a:ext>
            </a:extLst>
          </p:cNvPr>
          <p:cNvSpPr txBox="1"/>
          <p:nvPr/>
        </p:nvSpPr>
        <p:spPr>
          <a:xfrm>
            <a:off x="3525864" y="437968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501709-D8CE-103B-3269-39C3AFA002F0}"/>
              </a:ext>
            </a:extLst>
          </p:cNvPr>
          <p:cNvSpPr txBox="1"/>
          <p:nvPr/>
        </p:nvSpPr>
        <p:spPr>
          <a:xfrm>
            <a:off x="7920990" y="4340889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Our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B74A6-A35F-9E7D-606D-1C059F7310D9}"/>
              </a:ext>
            </a:extLst>
          </p:cNvPr>
          <p:cNvSpPr txBox="1"/>
          <p:nvPr/>
        </p:nvSpPr>
        <p:spPr>
          <a:xfrm>
            <a:off x="1068453" y="4976941"/>
            <a:ext cx="79754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Single-Stage Design </a:t>
            </a:r>
            <a:r>
              <a:rPr lang="en-US" dirty="0"/>
              <a:t>, hence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no error flow </a:t>
            </a:r>
            <a:r>
              <a:rPr lang="en-US" dirty="0"/>
              <a:t>from proposal generation to classification</a:t>
            </a:r>
          </a:p>
          <a:p>
            <a:endParaRPr lang="en-US" dirty="0"/>
          </a:p>
          <a:p>
            <a:r>
              <a:rPr lang="en-US" b="1" dirty="0"/>
              <a:t>No</a:t>
            </a:r>
            <a:r>
              <a:rPr lang="en-US" dirty="0"/>
              <a:t> need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off-the-shelf action detectors</a:t>
            </a:r>
          </a:p>
          <a:p>
            <a:endParaRPr lang="en-US" dirty="0"/>
          </a:p>
          <a:p>
            <a:r>
              <a:rPr lang="en-US" dirty="0"/>
              <a:t>Maintains</a:t>
            </a:r>
            <a:r>
              <a:rPr lang="en-US" b="1" dirty="0"/>
              <a:t>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Zero-Shot transfer </a:t>
            </a:r>
            <a:r>
              <a:rPr lang="en-US" dirty="0"/>
              <a:t>property even while detecting unseen actions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1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383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STALE : Feature Embedding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5C0FF-CEAF-FED3-C924-26562BBC5DF3}"/>
              </a:ext>
            </a:extLst>
          </p:cNvPr>
          <p:cNvSpPr txBox="1"/>
          <p:nvPr/>
        </p:nvSpPr>
        <p:spPr>
          <a:xfrm>
            <a:off x="7498080" y="2891790"/>
            <a:ext cx="437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Goal : </a:t>
            </a:r>
            <a:r>
              <a:rPr lang="en-US" dirty="0"/>
              <a:t>Given raw video frames, extract CLIP</a:t>
            </a:r>
          </a:p>
          <a:p>
            <a:r>
              <a:rPr lang="en-US" dirty="0"/>
              <a:t>Pre-Trained Multi-Modal Feature embedding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F613B-8729-0845-A77A-C0405B8FA4EE}"/>
              </a:ext>
            </a:extLst>
          </p:cNvPr>
          <p:cNvSpPr txBox="1"/>
          <p:nvPr/>
        </p:nvSpPr>
        <p:spPr>
          <a:xfrm>
            <a:off x="669310" y="4926324"/>
            <a:ext cx="109160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Video Frames are passed into a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Frozen CLIP Image Encoder</a:t>
            </a:r>
            <a:r>
              <a:rPr lang="en-US" b="1" baseline="30000" dirty="0">
                <a:solidFill>
                  <a:schemeClr val="accent4">
                    <a:lumMod val="75000"/>
                  </a:schemeClr>
                </a:solidFill>
              </a:rPr>
              <a:t>*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to obtain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Snippet Features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Each Snippet is passed into a Multi-Head Transformer (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Temporal Module</a:t>
            </a:r>
            <a:r>
              <a:rPr lang="en-US" b="1" dirty="0"/>
              <a:t> </a:t>
            </a:r>
            <a:r>
              <a:rPr lang="en-US" dirty="0"/>
              <a:t>) to obtain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Global Temporal Context.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For text, we pass the </a:t>
            </a:r>
            <a:r>
              <a:rPr lang="en-US" b="1" dirty="0"/>
              <a:t>Action-Class</a:t>
            </a:r>
            <a:r>
              <a:rPr lang="en-US" dirty="0"/>
              <a:t> into Learnable Prompt 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Learnable CLIP Text Encoder </a:t>
            </a:r>
            <a:r>
              <a:rPr lang="en-US" dirty="0"/>
              <a:t>obtain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Textual Features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9B713-730F-099D-0877-64E1A3BE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0" y="1931676"/>
            <a:ext cx="5689295" cy="26592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BE5939-61F0-02A8-D510-DCA55DEAB589}"/>
              </a:ext>
            </a:extLst>
          </p:cNvPr>
          <p:cNvSpPr/>
          <p:nvPr/>
        </p:nvSpPr>
        <p:spPr>
          <a:xfrm>
            <a:off x="1732177" y="1859051"/>
            <a:ext cx="1502513" cy="24440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4457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STALE : Representation Masking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5C0FF-CEAF-FED3-C924-26562BBC5DF3}"/>
              </a:ext>
            </a:extLst>
          </p:cNvPr>
          <p:cNvSpPr txBox="1"/>
          <p:nvPr/>
        </p:nvSpPr>
        <p:spPr>
          <a:xfrm>
            <a:off x="7498080" y="2891790"/>
            <a:ext cx="464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Goal : </a:t>
            </a:r>
            <a:r>
              <a:rPr lang="en-US" dirty="0"/>
              <a:t>Given video features, extract foreground </a:t>
            </a:r>
          </a:p>
          <a:p>
            <a:r>
              <a:rPr lang="en-US" dirty="0"/>
              <a:t>features to align with textual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9B713-730F-099D-0877-64E1A3BE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0" y="1931676"/>
            <a:ext cx="5689295" cy="26592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BE5939-61F0-02A8-D510-DCA55DEAB589}"/>
              </a:ext>
            </a:extLst>
          </p:cNvPr>
          <p:cNvSpPr/>
          <p:nvPr/>
        </p:nvSpPr>
        <p:spPr>
          <a:xfrm>
            <a:off x="2898125" y="1931676"/>
            <a:ext cx="2051065" cy="24440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10FB7-7479-79E9-CECE-E05BBBD8028E}"/>
              </a:ext>
            </a:extLst>
          </p:cNvPr>
          <p:cNvSpPr txBox="1"/>
          <p:nvPr/>
        </p:nvSpPr>
        <p:spPr>
          <a:xfrm>
            <a:off x="880110" y="4983480"/>
            <a:ext cx="85771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MaskDecoder to mask-out the action foreground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generalizable</a:t>
            </a:r>
            <a:r>
              <a:rPr lang="en-US" dirty="0"/>
              <a:t> to unseen classes</a:t>
            </a:r>
          </a:p>
          <a:p>
            <a:endParaRPr lang="en-US" dirty="0"/>
          </a:p>
          <a:p>
            <a:r>
              <a:rPr lang="en-US" dirty="0"/>
              <a:t>Foreground Video Features can be aligned with the foreground classes from textual space</a:t>
            </a:r>
          </a:p>
          <a:p>
            <a:endParaRPr lang="en-US" dirty="0"/>
          </a:p>
          <a:p>
            <a:r>
              <a:rPr lang="en-US" dirty="0"/>
              <a:t>Gives some hint of action foreground to Decoders </a:t>
            </a:r>
          </a:p>
        </p:txBody>
      </p:sp>
    </p:spTree>
    <p:extLst>
      <p:ext uri="{BB962C8B-B14F-4D97-AF65-F5344CB8AC3E}">
        <p14:creationId xmlns:p14="http://schemas.microsoft.com/office/powerpoint/2010/main" val="94592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413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STALE : Cross-Modal Alignment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5C0FF-CEAF-FED3-C924-26562BBC5DF3}"/>
              </a:ext>
            </a:extLst>
          </p:cNvPr>
          <p:cNvSpPr txBox="1"/>
          <p:nvPr/>
        </p:nvSpPr>
        <p:spPr>
          <a:xfrm>
            <a:off x="7498080" y="2891790"/>
            <a:ext cx="3698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Goal : </a:t>
            </a:r>
            <a:r>
              <a:rPr lang="en-US" dirty="0"/>
              <a:t>Enhance Textual Features with </a:t>
            </a:r>
          </a:p>
          <a:p>
            <a:pPr algn="ctr"/>
            <a:r>
              <a:rPr lang="en-US" dirty="0"/>
              <a:t>Visual Context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9B713-730F-099D-0877-64E1A3BE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0" y="1931676"/>
            <a:ext cx="5689295" cy="26592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BE5939-61F0-02A8-D510-DCA55DEAB589}"/>
              </a:ext>
            </a:extLst>
          </p:cNvPr>
          <p:cNvSpPr/>
          <p:nvPr/>
        </p:nvSpPr>
        <p:spPr>
          <a:xfrm>
            <a:off x="3783330" y="2080259"/>
            <a:ext cx="1165860" cy="8915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36CA0-847B-F037-0AB4-E8A62757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27" y="5225852"/>
            <a:ext cx="1916728" cy="1277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3BC079-CAD5-F965-264E-9F03C1421D98}"/>
              </a:ext>
            </a:extLst>
          </p:cNvPr>
          <p:cNvSpPr txBox="1"/>
          <p:nvPr/>
        </p:nvSpPr>
        <p:spPr>
          <a:xfrm>
            <a:off x="2677717" y="5143500"/>
            <a:ext cx="4811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“A man </a:t>
            </a:r>
            <a:r>
              <a:rPr lang="en-US" b="1" dirty="0">
                <a:solidFill>
                  <a:srgbClr val="FF0000"/>
                </a:solidFill>
              </a:rPr>
              <a:t>playing Kickball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 a outdoor grass field” </a:t>
            </a:r>
          </a:p>
          <a:p>
            <a:pPr algn="ctr"/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/>
              <a:t>Is better than </a:t>
            </a:r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“A video of </a:t>
            </a:r>
            <a:r>
              <a:rPr lang="en-US" b="1" dirty="0">
                <a:solidFill>
                  <a:srgbClr val="FF0000"/>
                </a:solidFill>
              </a:rPr>
              <a:t>playing Kickball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”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FE7D3-01ED-23E9-FB8C-2BCBEEEE14B8}"/>
              </a:ext>
            </a:extLst>
          </p:cNvPr>
          <p:cNvSpPr txBox="1"/>
          <p:nvPr/>
        </p:nvSpPr>
        <p:spPr>
          <a:xfrm>
            <a:off x="8205385" y="5541595"/>
            <a:ext cx="3599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</a:t>
            </a:r>
            <a:r>
              <a:rPr lang="en-US" b="1" dirty="0"/>
              <a:t>Self-attention</a:t>
            </a:r>
            <a:r>
              <a:rPr lang="en-US" dirty="0"/>
              <a:t> to enhance the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textual features with visual context</a:t>
            </a:r>
          </a:p>
        </p:txBody>
      </p:sp>
    </p:spTree>
    <p:extLst>
      <p:ext uri="{BB962C8B-B14F-4D97-AF65-F5344CB8AC3E}">
        <p14:creationId xmlns:p14="http://schemas.microsoft.com/office/powerpoint/2010/main" val="386579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4177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STALE : Action Decoder Heads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5C0FF-CEAF-FED3-C924-26562BBC5DF3}"/>
              </a:ext>
            </a:extLst>
          </p:cNvPr>
          <p:cNvSpPr txBox="1"/>
          <p:nvPr/>
        </p:nvSpPr>
        <p:spPr>
          <a:xfrm>
            <a:off x="7498080" y="2891790"/>
            <a:ext cx="335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Goal : </a:t>
            </a:r>
            <a:r>
              <a:rPr lang="en-US" dirty="0"/>
              <a:t>Detect the Actions in Video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9B713-730F-099D-0877-64E1A3BE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0" y="1931676"/>
            <a:ext cx="5689295" cy="26592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BE5939-61F0-02A8-D510-DCA55DEAB589}"/>
              </a:ext>
            </a:extLst>
          </p:cNvPr>
          <p:cNvSpPr/>
          <p:nvPr/>
        </p:nvSpPr>
        <p:spPr>
          <a:xfrm>
            <a:off x="4777741" y="1874520"/>
            <a:ext cx="1580864" cy="250121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10FB7-7479-79E9-CECE-E05BBBD8028E}"/>
              </a:ext>
            </a:extLst>
          </p:cNvPr>
          <p:cNvSpPr txBox="1"/>
          <p:nvPr/>
        </p:nvSpPr>
        <p:spPr>
          <a:xfrm>
            <a:off x="880110" y="4983480"/>
            <a:ext cx="72817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traditional CLIP style classifier without pooling multi-modal features</a:t>
            </a:r>
          </a:p>
          <a:p>
            <a:endParaRPr lang="en-US" dirty="0"/>
          </a:p>
          <a:p>
            <a:r>
              <a:rPr lang="en-US" dirty="0"/>
              <a:t>We use Dynamic 1-D CNN blocks to localize the video-level action masks</a:t>
            </a:r>
          </a:p>
          <a:p>
            <a:endParaRPr lang="en-US" dirty="0"/>
          </a:p>
          <a:p>
            <a:r>
              <a:rPr lang="en-US" dirty="0"/>
              <a:t>We also add a constraint between branches to maintain consistency</a:t>
            </a:r>
          </a:p>
        </p:txBody>
      </p:sp>
    </p:spTree>
    <p:extLst>
      <p:ext uri="{BB962C8B-B14F-4D97-AF65-F5344CB8AC3E}">
        <p14:creationId xmlns:p14="http://schemas.microsoft.com/office/powerpoint/2010/main" val="359433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0C4F82-31A5-F846-86C9-798C90C26578}"/>
              </a:ext>
            </a:extLst>
          </p:cNvPr>
          <p:cNvSpPr txBox="1"/>
          <p:nvPr/>
        </p:nvSpPr>
        <p:spPr>
          <a:xfrm>
            <a:off x="669310" y="1206335"/>
            <a:ext cx="516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Quantitative Results : Open-Set Setting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3E484-C395-05F0-5168-35904E6B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CCB3D6-6508-C7A8-120A-2D128420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363371-CF87-7959-FFF5-71AF062A7387}"/>
              </a:ext>
            </a:extLst>
          </p:cNvPr>
          <p:cNvSpPr txBox="1"/>
          <p:nvPr/>
        </p:nvSpPr>
        <p:spPr>
          <a:xfrm>
            <a:off x="6972299" y="1558651"/>
            <a:ext cx="118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Datasets 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FA367F-F118-979C-BEDF-8175D3C2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46" y="1955983"/>
            <a:ext cx="1418125" cy="4708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1D028B-EE2A-E6DD-9881-5E82B635B634}"/>
              </a:ext>
            </a:extLst>
          </p:cNvPr>
          <p:cNvSpPr/>
          <p:nvPr/>
        </p:nvSpPr>
        <p:spPr>
          <a:xfrm>
            <a:off x="7231779" y="3432304"/>
            <a:ext cx="649061" cy="470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50323-B0B1-97E0-3ADD-697F648B2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98" y="3432103"/>
            <a:ext cx="541180" cy="396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3B51B5-1EE9-BC90-6073-6F2CE5753014}"/>
              </a:ext>
            </a:extLst>
          </p:cNvPr>
          <p:cNvSpPr/>
          <p:nvPr/>
        </p:nvSpPr>
        <p:spPr>
          <a:xfrm>
            <a:off x="7544262" y="3481090"/>
            <a:ext cx="270590" cy="2478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E426C-FE67-FF48-3925-DD56034C28A7}"/>
              </a:ext>
            </a:extLst>
          </p:cNvPr>
          <p:cNvSpPr txBox="1"/>
          <p:nvPr/>
        </p:nvSpPr>
        <p:spPr>
          <a:xfrm>
            <a:off x="6838565" y="203471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AD83B-FC4B-621C-0ED9-CD2601183CA6}"/>
              </a:ext>
            </a:extLst>
          </p:cNvPr>
          <p:cNvSpPr txBox="1"/>
          <p:nvPr/>
        </p:nvSpPr>
        <p:spPr>
          <a:xfrm>
            <a:off x="6838565" y="348306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3C40D-6971-D043-025F-66D844354715}"/>
              </a:ext>
            </a:extLst>
          </p:cNvPr>
          <p:cNvSpPr txBox="1"/>
          <p:nvPr/>
        </p:nvSpPr>
        <p:spPr>
          <a:xfrm>
            <a:off x="8817335" y="1773773"/>
            <a:ext cx="29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9k Training, 5k Testing Video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FBDACE6-498D-A1B1-FD5E-2A727BB77400}"/>
              </a:ext>
            </a:extLst>
          </p:cNvPr>
          <p:cNvSpPr/>
          <p:nvPr/>
        </p:nvSpPr>
        <p:spPr>
          <a:xfrm>
            <a:off x="8556171" y="1773773"/>
            <a:ext cx="261164" cy="10450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70670-B1D3-EBD9-1166-A0AF27E34543}"/>
              </a:ext>
            </a:extLst>
          </p:cNvPr>
          <p:cNvSpPr txBox="1"/>
          <p:nvPr/>
        </p:nvSpPr>
        <p:spPr>
          <a:xfrm>
            <a:off x="8832870" y="2143105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Short Videos ( ~ 3-4 mins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E0EC28-9D6E-B63C-15FF-B0EEAF84D862}"/>
              </a:ext>
            </a:extLst>
          </p:cNvPr>
          <p:cNvSpPr txBox="1"/>
          <p:nvPr/>
        </p:nvSpPr>
        <p:spPr>
          <a:xfrm>
            <a:off x="8832870" y="2510254"/>
            <a:ext cx="292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70% Long Single FG Instance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AC56AA1-CA9F-ABCE-13F0-5BCB51D5880E}"/>
              </a:ext>
            </a:extLst>
          </p:cNvPr>
          <p:cNvSpPr/>
          <p:nvPr/>
        </p:nvSpPr>
        <p:spPr>
          <a:xfrm>
            <a:off x="8097444" y="3082485"/>
            <a:ext cx="261164" cy="10450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D83F1-8361-2DB1-8C76-9DC0DA981F78}"/>
              </a:ext>
            </a:extLst>
          </p:cNvPr>
          <p:cNvSpPr txBox="1"/>
          <p:nvPr/>
        </p:nvSpPr>
        <p:spPr>
          <a:xfrm>
            <a:off x="8375214" y="3109195"/>
            <a:ext cx="319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200 Training, 213 Testing Video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8EE08F-17CB-AC44-AACC-FF2857B2B7CF}"/>
              </a:ext>
            </a:extLst>
          </p:cNvPr>
          <p:cNvSpPr txBox="1"/>
          <p:nvPr/>
        </p:nvSpPr>
        <p:spPr>
          <a:xfrm>
            <a:off x="8391820" y="344867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Long Videos ( ~ 9-14 mins 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6A967C-48D5-74B2-2B33-54F42A72100D}"/>
              </a:ext>
            </a:extLst>
          </p:cNvPr>
          <p:cNvSpPr txBox="1"/>
          <p:nvPr/>
        </p:nvSpPr>
        <p:spPr>
          <a:xfrm>
            <a:off x="8395771" y="3818839"/>
            <a:ext cx="293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85% Short Multi FG Instance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4C6F7E-E7E4-DD67-FD3C-012F5621B7C7}"/>
              </a:ext>
            </a:extLst>
          </p:cNvPr>
          <p:cNvSpPr txBox="1"/>
          <p:nvPr/>
        </p:nvSpPr>
        <p:spPr>
          <a:xfrm>
            <a:off x="7012764" y="4528483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Performance 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E2860D-B9A9-9860-C7CE-963B2F8CAA5C}"/>
              </a:ext>
            </a:extLst>
          </p:cNvPr>
          <p:cNvSpPr txBox="1"/>
          <p:nvPr/>
        </p:nvSpPr>
        <p:spPr>
          <a:xfrm>
            <a:off x="7012764" y="5057793"/>
            <a:ext cx="498405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reach new SOTA on both the Datasets we reach</a:t>
            </a:r>
          </a:p>
          <a:p>
            <a:r>
              <a:rPr lang="en-US" dirty="0"/>
              <a:t>SOTA by ~ </a:t>
            </a:r>
            <a:r>
              <a:rPr lang="en-US" sz="2000" b="1" dirty="0">
                <a:solidFill>
                  <a:srgbClr val="FF0000"/>
                </a:solidFill>
              </a:rPr>
              <a:t>1.8 %</a:t>
            </a:r>
            <a:r>
              <a:rPr lang="en-US" dirty="0"/>
              <a:t> on </a:t>
            </a:r>
            <a:r>
              <a:rPr lang="en-US" b="1" dirty="0"/>
              <a:t>Avg mAP</a:t>
            </a:r>
            <a:r>
              <a:rPr lang="en-US" dirty="0"/>
              <a:t> </a:t>
            </a:r>
          </a:p>
          <a:p>
            <a:r>
              <a:rPr lang="en-US" dirty="0"/>
              <a:t>and ~ </a:t>
            </a:r>
            <a:r>
              <a:rPr lang="en-US" sz="2000" b="1" dirty="0">
                <a:solidFill>
                  <a:srgbClr val="FF0000"/>
                </a:solidFill>
              </a:rPr>
              <a:t>1.1 %</a:t>
            </a:r>
            <a:r>
              <a:rPr lang="en-US" dirty="0"/>
              <a:t> on </a:t>
            </a:r>
            <a:r>
              <a:rPr lang="en-US" b="1" dirty="0"/>
              <a:t>mAP@0.5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5121C-1174-6E3C-39B2-BBD436C05AB3}"/>
              </a:ext>
            </a:extLst>
          </p:cNvPr>
          <p:cNvSpPr txBox="1"/>
          <p:nvPr/>
        </p:nvSpPr>
        <p:spPr>
          <a:xfrm>
            <a:off x="3251940" y="4810554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CDB34-5CF8-7A19-F9A0-8EE997BAD5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7980" y="2340249"/>
            <a:ext cx="6042061" cy="242464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0CB71D0-9F64-91BE-CA87-CF6419A1C98F}"/>
              </a:ext>
            </a:extLst>
          </p:cNvPr>
          <p:cNvSpPr/>
          <p:nvPr/>
        </p:nvSpPr>
        <p:spPr>
          <a:xfrm>
            <a:off x="1680209" y="3522032"/>
            <a:ext cx="4731241" cy="2914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79D6E-2938-B718-1FEB-1FBA48FD14DB}"/>
              </a:ext>
            </a:extLst>
          </p:cNvPr>
          <p:cNvSpPr txBox="1"/>
          <p:nvPr/>
        </p:nvSpPr>
        <p:spPr>
          <a:xfrm>
            <a:off x="1508293" y="5422497"/>
            <a:ext cx="406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Settings</a:t>
            </a:r>
            <a:r>
              <a:rPr lang="en-US" dirty="0"/>
              <a:t> : 50% Train Split , 75 % Train Split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28689F-CA45-78EC-9B3E-F2BA6D87FF99}"/>
              </a:ext>
            </a:extLst>
          </p:cNvPr>
          <p:cNvSpPr/>
          <p:nvPr/>
        </p:nvSpPr>
        <p:spPr>
          <a:xfrm>
            <a:off x="1680208" y="4382780"/>
            <a:ext cx="4731241" cy="2914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39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0C4F82-31A5-F846-86C9-798C90C26578}"/>
              </a:ext>
            </a:extLst>
          </p:cNvPr>
          <p:cNvSpPr txBox="1"/>
          <p:nvPr/>
        </p:nvSpPr>
        <p:spPr>
          <a:xfrm>
            <a:off x="669310" y="1206335"/>
            <a:ext cx="531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Quantitative Results : Closed-Set Setting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3E484-C395-05F0-5168-35904E6B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CCB3D6-6508-C7A8-120A-2D128420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363371-CF87-7959-FFF5-71AF062A7387}"/>
              </a:ext>
            </a:extLst>
          </p:cNvPr>
          <p:cNvSpPr txBox="1"/>
          <p:nvPr/>
        </p:nvSpPr>
        <p:spPr>
          <a:xfrm>
            <a:off x="6972299" y="1558651"/>
            <a:ext cx="118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Datasets 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FA367F-F118-979C-BEDF-8175D3C2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46" y="1955983"/>
            <a:ext cx="1418125" cy="4708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1D028B-EE2A-E6DD-9881-5E82B635B634}"/>
              </a:ext>
            </a:extLst>
          </p:cNvPr>
          <p:cNvSpPr/>
          <p:nvPr/>
        </p:nvSpPr>
        <p:spPr>
          <a:xfrm>
            <a:off x="7231779" y="3432304"/>
            <a:ext cx="649061" cy="470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50323-B0B1-97E0-3ADD-697F648B2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98" y="3432103"/>
            <a:ext cx="541180" cy="396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3B51B5-1EE9-BC90-6073-6F2CE5753014}"/>
              </a:ext>
            </a:extLst>
          </p:cNvPr>
          <p:cNvSpPr/>
          <p:nvPr/>
        </p:nvSpPr>
        <p:spPr>
          <a:xfrm>
            <a:off x="7544262" y="3481090"/>
            <a:ext cx="270590" cy="2478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E426C-FE67-FF48-3925-DD56034C28A7}"/>
              </a:ext>
            </a:extLst>
          </p:cNvPr>
          <p:cNvSpPr txBox="1"/>
          <p:nvPr/>
        </p:nvSpPr>
        <p:spPr>
          <a:xfrm>
            <a:off x="6838565" y="203471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AD83B-FC4B-621C-0ED9-CD2601183CA6}"/>
              </a:ext>
            </a:extLst>
          </p:cNvPr>
          <p:cNvSpPr txBox="1"/>
          <p:nvPr/>
        </p:nvSpPr>
        <p:spPr>
          <a:xfrm>
            <a:off x="6838565" y="348306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3C40D-6971-D043-025F-66D844354715}"/>
              </a:ext>
            </a:extLst>
          </p:cNvPr>
          <p:cNvSpPr txBox="1"/>
          <p:nvPr/>
        </p:nvSpPr>
        <p:spPr>
          <a:xfrm>
            <a:off x="8817335" y="1773773"/>
            <a:ext cx="29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9k Training, 5k Testing Video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FBDACE6-498D-A1B1-FD5E-2A727BB77400}"/>
              </a:ext>
            </a:extLst>
          </p:cNvPr>
          <p:cNvSpPr/>
          <p:nvPr/>
        </p:nvSpPr>
        <p:spPr>
          <a:xfrm>
            <a:off x="8556171" y="1773773"/>
            <a:ext cx="261164" cy="10450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70670-B1D3-EBD9-1166-A0AF27E34543}"/>
              </a:ext>
            </a:extLst>
          </p:cNvPr>
          <p:cNvSpPr txBox="1"/>
          <p:nvPr/>
        </p:nvSpPr>
        <p:spPr>
          <a:xfrm>
            <a:off x="8832870" y="2143105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Short Videos ( ~ 3-4 mins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E0EC28-9D6E-B63C-15FF-B0EEAF84D862}"/>
              </a:ext>
            </a:extLst>
          </p:cNvPr>
          <p:cNvSpPr txBox="1"/>
          <p:nvPr/>
        </p:nvSpPr>
        <p:spPr>
          <a:xfrm>
            <a:off x="8832870" y="2510254"/>
            <a:ext cx="292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70% Long Single FG Instance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AC56AA1-CA9F-ABCE-13F0-5BCB51D5880E}"/>
              </a:ext>
            </a:extLst>
          </p:cNvPr>
          <p:cNvSpPr/>
          <p:nvPr/>
        </p:nvSpPr>
        <p:spPr>
          <a:xfrm>
            <a:off x="8097444" y="3082485"/>
            <a:ext cx="261164" cy="10450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D83F1-8361-2DB1-8C76-9DC0DA981F78}"/>
              </a:ext>
            </a:extLst>
          </p:cNvPr>
          <p:cNvSpPr txBox="1"/>
          <p:nvPr/>
        </p:nvSpPr>
        <p:spPr>
          <a:xfrm>
            <a:off x="8375214" y="3109195"/>
            <a:ext cx="319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200 Training, 213 Testing Video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8EE08F-17CB-AC44-AACC-FF2857B2B7CF}"/>
              </a:ext>
            </a:extLst>
          </p:cNvPr>
          <p:cNvSpPr txBox="1"/>
          <p:nvPr/>
        </p:nvSpPr>
        <p:spPr>
          <a:xfrm>
            <a:off x="8391820" y="344867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Long Videos ( ~ 9-14 mins 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6A967C-48D5-74B2-2B33-54F42A72100D}"/>
              </a:ext>
            </a:extLst>
          </p:cNvPr>
          <p:cNvSpPr txBox="1"/>
          <p:nvPr/>
        </p:nvSpPr>
        <p:spPr>
          <a:xfrm>
            <a:off x="8395771" y="3818839"/>
            <a:ext cx="293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85% Short Multi FG Instance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4C6F7E-E7E4-DD67-FD3C-012F5621B7C7}"/>
              </a:ext>
            </a:extLst>
          </p:cNvPr>
          <p:cNvSpPr txBox="1"/>
          <p:nvPr/>
        </p:nvSpPr>
        <p:spPr>
          <a:xfrm>
            <a:off x="7012764" y="4528483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Performance 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E2860D-B9A9-9860-C7CE-963B2F8CAA5C}"/>
              </a:ext>
            </a:extLst>
          </p:cNvPr>
          <p:cNvSpPr txBox="1"/>
          <p:nvPr/>
        </p:nvSpPr>
        <p:spPr>
          <a:xfrm>
            <a:off x="7012764" y="5057793"/>
            <a:ext cx="498405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reach new SOTA on both the Datasets we reach</a:t>
            </a:r>
          </a:p>
          <a:p>
            <a:r>
              <a:rPr lang="en-US" dirty="0"/>
              <a:t>SOTA by ~ </a:t>
            </a:r>
            <a:r>
              <a:rPr lang="en-US" sz="2000" b="1" dirty="0">
                <a:solidFill>
                  <a:srgbClr val="FF0000"/>
                </a:solidFill>
              </a:rPr>
              <a:t>1.6 %</a:t>
            </a:r>
            <a:r>
              <a:rPr lang="en-US" dirty="0"/>
              <a:t> on </a:t>
            </a:r>
            <a:r>
              <a:rPr lang="en-US" b="1" dirty="0"/>
              <a:t>Avg mAP</a:t>
            </a:r>
            <a:r>
              <a:rPr lang="en-US" dirty="0"/>
              <a:t> </a:t>
            </a:r>
          </a:p>
          <a:p>
            <a:r>
              <a:rPr lang="en-US" dirty="0"/>
              <a:t>and ~ </a:t>
            </a:r>
            <a:r>
              <a:rPr lang="en-US" sz="2000" b="1" dirty="0">
                <a:solidFill>
                  <a:srgbClr val="FF0000"/>
                </a:solidFill>
              </a:rPr>
              <a:t>3.5 %</a:t>
            </a:r>
            <a:r>
              <a:rPr lang="en-US" dirty="0"/>
              <a:t> on </a:t>
            </a:r>
            <a:r>
              <a:rPr lang="en-US" b="1" dirty="0"/>
              <a:t>mAP@0.5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5121C-1174-6E3C-39B2-BBD436C05AB3}"/>
              </a:ext>
            </a:extLst>
          </p:cNvPr>
          <p:cNvSpPr txBox="1"/>
          <p:nvPr/>
        </p:nvSpPr>
        <p:spPr>
          <a:xfrm>
            <a:off x="3251940" y="4810554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CDB34-5CF8-7A19-F9A0-8EE997BAD5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47981" y="2047446"/>
            <a:ext cx="4798006" cy="283963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0CB71D0-9F64-91BE-CA87-CF6419A1C98F}"/>
              </a:ext>
            </a:extLst>
          </p:cNvPr>
          <p:cNvSpPr/>
          <p:nvPr/>
        </p:nvSpPr>
        <p:spPr>
          <a:xfrm>
            <a:off x="1150528" y="3589020"/>
            <a:ext cx="4731241" cy="2052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9F3337-D0A8-3297-E3A2-EFED145945BC}"/>
              </a:ext>
            </a:extLst>
          </p:cNvPr>
          <p:cNvSpPr/>
          <p:nvPr/>
        </p:nvSpPr>
        <p:spPr>
          <a:xfrm>
            <a:off x="1151383" y="4528483"/>
            <a:ext cx="4731241" cy="2052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6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34EA6-98BF-05D7-0663-F3BBE96EE579}"/>
              </a:ext>
            </a:extLst>
          </p:cNvPr>
          <p:cNvSpPr txBox="1"/>
          <p:nvPr/>
        </p:nvSpPr>
        <p:spPr>
          <a:xfrm>
            <a:off x="669310" y="1206335"/>
            <a:ext cx="228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Ablation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E4D51-486A-3CDA-B856-22D066ED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6FEBF-0B20-190B-C465-82627413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E9B24-F2BE-6E57-A6CF-93FD82FDE6E1}"/>
              </a:ext>
            </a:extLst>
          </p:cNvPr>
          <p:cNvSpPr txBox="1"/>
          <p:nvPr/>
        </p:nvSpPr>
        <p:spPr>
          <a:xfrm>
            <a:off x="2261630" y="4777118"/>
            <a:ext cx="2998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 Error Propagation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9A5F1-DFFB-AA22-0F56-6AAC01E4F128}"/>
              </a:ext>
            </a:extLst>
          </p:cNvPr>
          <p:cNvSpPr txBox="1"/>
          <p:nvPr/>
        </p:nvSpPr>
        <p:spPr>
          <a:xfrm>
            <a:off x="6484962" y="4777047"/>
            <a:ext cx="340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 of Representation Masking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5390E-A9A1-82B8-F9E3-9AE103F43A2F}"/>
              </a:ext>
            </a:extLst>
          </p:cNvPr>
          <p:cNvSpPr txBox="1"/>
          <p:nvPr/>
        </p:nvSpPr>
        <p:spPr>
          <a:xfrm>
            <a:off x="3341190" y="2252547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C9CEA-4A92-75FF-D344-2FEC45B0EA80}"/>
              </a:ext>
            </a:extLst>
          </p:cNvPr>
          <p:cNvSpPr txBox="1"/>
          <p:nvPr/>
        </p:nvSpPr>
        <p:spPr>
          <a:xfrm>
            <a:off x="7761305" y="2196392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E26AA-0E2E-E671-4038-382D9873C9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0019" y="2713390"/>
            <a:ext cx="2832100" cy="1996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737AE-908D-334D-6BA7-97ADBB94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235" y="2713390"/>
            <a:ext cx="2551430" cy="20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34EA6-98BF-05D7-0663-F3BBE96EE579}"/>
              </a:ext>
            </a:extLst>
          </p:cNvPr>
          <p:cNvSpPr txBox="1"/>
          <p:nvPr/>
        </p:nvSpPr>
        <p:spPr>
          <a:xfrm>
            <a:off x="669310" y="1206335"/>
            <a:ext cx="228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Ablation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E4D51-486A-3CDA-B856-22D066ED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6FEBF-0B20-190B-C465-82627413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E9B24-F2BE-6E57-A6CF-93FD82FDE6E1}"/>
              </a:ext>
            </a:extLst>
          </p:cNvPr>
          <p:cNvSpPr txBox="1"/>
          <p:nvPr/>
        </p:nvSpPr>
        <p:spPr>
          <a:xfrm>
            <a:off x="1735345" y="4516870"/>
            <a:ext cx="299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Text-Encoder 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C9CEA-4A92-75FF-D344-2FEC45B0EA80}"/>
              </a:ext>
            </a:extLst>
          </p:cNvPr>
          <p:cNvSpPr txBox="1"/>
          <p:nvPr/>
        </p:nvSpPr>
        <p:spPr>
          <a:xfrm>
            <a:off x="2945816" y="2398166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45742-A681-E666-C4C5-6F601784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37690" y="2767498"/>
            <a:ext cx="3077210" cy="1749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41C27B-1A6A-B33D-DE3B-4F041DEE7EBD}"/>
              </a:ext>
            </a:extLst>
          </p:cNvPr>
          <p:cNvSpPr txBox="1"/>
          <p:nvPr/>
        </p:nvSpPr>
        <p:spPr>
          <a:xfrm>
            <a:off x="6598101" y="4449705"/>
            <a:ext cx="328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Cross-Modal Adaptation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89E07-03FE-6B19-DA67-A73E6D9C3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19" y="2968361"/>
            <a:ext cx="4933755" cy="1347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3E7787-A568-E93A-4219-BEFB3A5908A4}"/>
              </a:ext>
            </a:extLst>
          </p:cNvPr>
          <p:cNvSpPr txBox="1"/>
          <p:nvPr/>
        </p:nvSpPr>
        <p:spPr>
          <a:xfrm>
            <a:off x="7726632" y="2398166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6</a:t>
            </a:r>
          </a:p>
        </p:txBody>
      </p:sp>
    </p:spTree>
    <p:extLst>
      <p:ext uri="{BB962C8B-B14F-4D97-AF65-F5344CB8AC3E}">
        <p14:creationId xmlns:p14="http://schemas.microsoft.com/office/powerpoint/2010/main" val="180268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4806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Temporal Action Detection 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7D45-27EE-074F-94E6-D9953A5670AD}"/>
              </a:ext>
            </a:extLst>
          </p:cNvPr>
          <p:cNvSpPr txBox="1"/>
          <p:nvPr/>
        </p:nvSpPr>
        <p:spPr>
          <a:xfrm>
            <a:off x="1806064" y="3743652"/>
            <a:ext cx="186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Untrimmed Video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26646-6AC5-354B-A9E9-A330E79B4024}"/>
              </a:ext>
            </a:extLst>
          </p:cNvPr>
          <p:cNvSpPr txBox="1"/>
          <p:nvPr/>
        </p:nvSpPr>
        <p:spPr>
          <a:xfrm>
            <a:off x="5214938" y="2032897"/>
            <a:ext cx="229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US" dirty="0"/>
              <a:t> is the Activity ?</a:t>
            </a:r>
          </a:p>
          <a:p>
            <a:r>
              <a:rPr lang="en-US" dirty="0"/>
              <a:t> (“Playing Ice Hockey”)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CEEC1-B052-614A-8651-13CE5FA104AD}"/>
              </a:ext>
            </a:extLst>
          </p:cNvPr>
          <p:cNvSpPr txBox="1"/>
          <p:nvPr/>
        </p:nvSpPr>
        <p:spPr>
          <a:xfrm>
            <a:off x="5214937" y="3033022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en-US" dirty="0"/>
              <a:t> is the Activity Occuring ?</a:t>
            </a:r>
          </a:p>
          <a:p>
            <a:r>
              <a:rPr lang="en-US" dirty="0"/>
              <a:t>              (13 s – 28 s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1D67D-F564-B146-A4A3-0E6A826D298A}"/>
              </a:ext>
            </a:extLst>
          </p:cNvPr>
          <p:cNvSpPr txBox="1"/>
          <p:nvPr/>
        </p:nvSpPr>
        <p:spPr>
          <a:xfrm>
            <a:off x="728991" y="4988048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Task Definition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53BCF-09B0-3848-B0C6-FE6E573B444D}"/>
              </a:ext>
            </a:extLst>
          </p:cNvPr>
          <p:cNvSpPr txBox="1"/>
          <p:nvPr/>
        </p:nvSpPr>
        <p:spPr>
          <a:xfrm>
            <a:off x="8772525" y="2171396"/>
            <a:ext cx="319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SubTask 1 </a:t>
            </a:r>
            <a:r>
              <a:rPr lang="en-US" dirty="0"/>
              <a:t>: Action </a:t>
            </a:r>
            <a:r>
              <a:rPr lang="en-US" b="1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C0D5E-5DA7-3D4B-8BBE-38E4088D7E4B}"/>
              </a:ext>
            </a:extLst>
          </p:cNvPr>
          <p:cNvSpPr txBox="1"/>
          <p:nvPr/>
        </p:nvSpPr>
        <p:spPr>
          <a:xfrm>
            <a:off x="8772524" y="3033022"/>
            <a:ext cx="324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SubTask 2 </a:t>
            </a:r>
            <a:r>
              <a:rPr lang="en-US" dirty="0"/>
              <a:t>: Temporal </a:t>
            </a:r>
            <a:r>
              <a:rPr lang="en-US" b="1" dirty="0">
                <a:solidFill>
                  <a:schemeClr val="accent2"/>
                </a:solidFill>
              </a:rPr>
              <a:t>Regression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B26CF2-1826-7F40-B189-A4CC4ADD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676" y="4366482"/>
            <a:ext cx="1544773" cy="8689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A34B9-240D-0C47-8EA2-4C34C853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60" y="4360645"/>
            <a:ext cx="1544774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4AA1CB-6E07-8542-9667-DA4F78A6F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5" y="4354813"/>
            <a:ext cx="1565517" cy="8806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B539C9-F95D-1346-9FB9-D71CAA6C8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539" y="4354813"/>
            <a:ext cx="1565517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35EB4D-79EB-E54A-89A5-486EEDDEF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344" y="4354813"/>
            <a:ext cx="1565517" cy="880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B727DA-D7F6-9645-A99D-104915AD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676" y="5674245"/>
            <a:ext cx="1544773" cy="8689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B4EFC3-A56D-B548-A237-F9113F2C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60" y="5668408"/>
            <a:ext cx="1544774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7F6E0B-3DFC-2F4F-B261-240A2B72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5" y="5662576"/>
            <a:ext cx="1565517" cy="8806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0C5179-1FE8-EB47-ABEB-D0C007D0D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539" y="5662576"/>
            <a:ext cx="1565517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217047-4902-1743-9DE2-BE451BD22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344" y="5662576"/>
            <a:ext cx="1565517" cy="880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38C190C-B82A-AD4E-9FE1-5F10171C3865}"/>
              </a:ext>
            </a:extLst>
          </p:cNvPr>
          <p:cNvSpPr/>
          <p:nvPr/>
        </p:nvSpPr>
        <p:spPr>
          <a:xfrm>
            <a:off x="3212962" y="5662576"/>
            <a:ext cx="7814673" cy="880602"/>
          </a:xfrm>
          <a:prstGeom prst="rect">
            <a:avLst/>
          </a:prstGeom>
          <a:solidFill>
            <a:schemeClr val="bg1">
              <a:lumMod val="95000"/>
              <a:alpha val="7641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	         </a:t>
            </a:r>
            <a:r>
              <a:rPr lang="en-US" b="1" dirty="0">
                <a:solidFill>
                  <a:srgbClr val="002060"/>
                </a:solidFill>
              </a:rPr>
              <a:t>Playing Ice Hockey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E82DF7-656C-A34F-9461-2CCFBC6A0CB3}"/>
              </a:ext>
            </a:extLst>
          </p:cNvPr>
          <p:cNvSpPr/>
          <p:nvPr/>
        </p:nvSpPr>
        <p:spPr>
          <a:xfrm>
            <a:off x="6308966" y="5662576"/>
            <a:ext cx="3173894" cy="88060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2FC49A-D813-E84F-882D-37C3BDEC0EFB}"/>
              </a:ext>
            </a:extLst>
          </p:cNvPr>
          <p:cNvSpPr txBox="1"/>
          <p:nvPr/>
        </p:nvSpPr>
        <p:spPr>
          <a:xfrm>
            <a:off x="3027088" y="6496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C695D9-1125-BE4B-8C1D-97DDE5E082A1}"/>
              </a:ext>
            </a:extLst>
          </p:cNvPr>
          <p:cNvSpPr txBox="1"/>
          <p:nvPr/>
        </p:nvSpPr>
        <p:spPr>
          <a:xfrm>
            <a:off x="10876791" y="6496175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  (in sec)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9980D-F6FF-CE4D-827B-F1D906A906E3}"/>
              </a:ext>
            </a:extLst>
          </p:cNvPr>
          <p:cNvSpPr txBox="1"/>
          <p:nvPr/>
        </p:nvSpPr>
        <p:spPr>
          <a:xfrm>
            <a:off x="6091884" y="6519677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13</a:t>
            </a:r>
            <a:r>
              <a:rPr lang="en-US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A1B40C-12BD-4E44-8753-FFE5E0EEBB7D}"/>
              </a:ext>
            </a:extLst>
          </p:cNvPr>
          <p:cNvSpPr txBox="1"/>
          <p:nvPr/>
        </p:nvSpPr>
        <p:spPr>
          <a:xfrm>
            <a:off x="9296986" y="652769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28</a:t>
            </a:r>
            <a:r>
              <a:rPr lang="en-US" dirty="0"/>
              <a:t> </a:t>
            </a: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7D755198-6DE7-B84B-943F-6EAC80CEE212}"/>
              </a:ext>
            </a:extLst>
          </p:cNvPr>
          <p:cNvSpPr/>
          <p:nvPr/>
        </p:nvSpPr>
        <p:spPr>
          <a:xfrm>
            <a:off x="7060963" y="5308732"/>
            <a:ext cx="118668" cy="27326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15130-2127-9839-4E51-39B03F927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84" y="1836735"/>
            <a:ext cx="3249031" cy="18306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3" grpId="0" animBg="1"/>
      <p:bldP spid="34" grpId="0" animBg="1"/>
      <p:bldP spid="36" grpId="0"/>
      <p:bldP spid="37" grpId="0"/>
      <p:bldP spid="38" grpId="0"/>
      <p:bldP spid="39" grpId="0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3104B-2B44-F355-4EBF-B0E4F609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C2746-822C-CFF1-0E95-85A9964F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1C218-5E9F-9D6E-0C66-415D24CF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4642" y="2504842"/>
            <a:ext cx="2762715" cy="2762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D34A6A-520F-6D6E-DF2D-1676B165279C}"/>
              </a:ext>
            </a:extLst>
          </p:cNvPr>
          <p:cNvSpPr txBox="1"/>
          <p:nvPr/>
        </p:nvSpPr>
        <p:spPr>
          <a:xfrm>
            <a:off x="4029664" y="1728439"/>
            <a:ext cx="413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Thank You for Listening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CA908-02B0-CF6E-FE11-EF9B83E1C0B0}"/>
              </a:ext>
            </a:extLst>
          </p:cNvPr>
          <p:cNvSpPr txBox="1"/>
          <p:nvPr/>
        </p:nvSpPr>
        <p:spPr>
          <a:xfrm>
            <a:off x="3869716" y="5272956"/>
            <a:ext cx="445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Scan the QR Code 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147608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504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Zero-Shot Temporal Action Detection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84141A-9265-DB0F-C8C5-586E66F7F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793" b="18576"/>
          <a:stretch/>
        </p:blipFill>
        <p:spPr>
          <a:xfrm>
            <a:off x="2188471" y="2231771"/>
            <a:ext cx="4490720" cy="3855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11001-1A84-E51C-E215-5B7526A936A2}"/>
              </a:ext>
            </a:extLst>
          </p:cNvPr>
          <p:cNvSpPr txBox="1"/>
          <p:nvPr/>
        </p:nvSpPr>
        <p:spPr>
          <a:xfrm>
            <a:off x="7635240" y="2571750"/>
            <a:ext cx="303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Unseen Video, No Annotation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19A9D-12BD-F77A-235B-0C3DAC9ECCA7}"/>
              </a:ext>
            </a:extLst>
          </p:cNvPr>
          <p:cNvSpPr txBox="1"/>
          <p:nvPr/>
        </p:nvSpPr>
        <p:spPr>
          <a:xfrm>
            <a:off x="7635240" y="3744598"/>
            <a:ext cx="275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Semantic Context  e.g,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03EF2-4731-B0D8-1E54-39544952F1AA}"/>
              </a:ext>
            </a:extLst>
          </p:cNvPr>
          <p:cNvSpPr txBox="1"/>
          <p:nvPr/>
        </p:nvSpPr>
        <p:spPr>
          <a:xfrm>
            <a:off x="7635240" y="5041348"/>
            <a:ext cx="398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Localize Unseen Action in Unseen Video</a:t>
            </a:r>
          </a:p>
        </p:txBody>
      </p:sp>
    </p:spTree>
    <p:extLst>
      <p:ext uri="{BB962C8B-B14F-4D97-AF65-F5344CB8AC3E}">
        <p14:creationId xmlns:p14="http://schemas.microsoft.com/office/powerpoint/2010/main" val="121298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5754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Can Vision-Language based Models Help ?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D6374-67F8-2D60-8D2E-2CBBF6114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106" y="2016760"/>
            <a:ext cx="4988883" cy="33456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1A932-4573-C573-B75B-2EBF3EAC1642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43CC14-AF95-2F6C-6E6C-4F174A5EAB7B}"/>
              </a:ext>
            </a:extLst>
          </p:cNvPr>
          <p:cNvSpPr txBox="1"/>
          <p:nvPr/>
        </p:nvSpPr>
        <p:spPr>
          <a:xfrm>
            <a:off x="580708" y="6548606"/>
            <a:ext cx="55258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1</a:t>
            </a:r>
            <a:r>
              <a:rPr lang="en-US" sz="1100" b="1" dirty="0">
                <a:solidFill>
                  <a:srgbClr val="0070C0"/>
                </a:solidFill>
              </a:rPr>
              <a:t>Radford et al. , “</a:t>
            </a:r>
            <a:r>
              <a:rPr lang="en-IN" sz="1100" b="1" dirty="0">
                <a:solidFill>
                  <a:srgbClr val="0070C0"/>
                </a:solidFill>
              </a:rPr>
              <a:t>Learning Transferable Visual Models From Natural Language Supervision</a:t>
            </a:r>
            <a:r>
              <a:rPr lang="en-US" sz="1100" b="1" dirty="0">
                <a:solidFill>
                  <a:srgbClr val="0070C0"/>
                </a:solidFill>
              </a:rPr>
              <a:t>".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5A116-04BF-6073-DFF5-2D4DBE306B2A}"/>
              </a:ext>
            </a:extLst>
          </p:cNvPr>
          <p:cNvSpPr txBox="1"/>
          <p:nvPr/>
        </p:nvSpPr>
        <p:spPr>
          <a:xfrm>
            <a:off x="1488328" y="5636310"/>
            <a:ext cx="923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Vision-Language model CLIP</a:t>
            </a:r>
            <a:r>
              <a:rPr lang="en-US" baseline="30000" dirty="0"/>
              <a:t>1 </a:t>
            </a:r>
            <a:r>
              <a:rPr lang="en-US" dirty="0"/>
              <a:t> was originally designed for Image Classification based tasks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E2B6F-20B3-63A5-10FE-E43B26725927}"/>
              </a:ext>
            </a:extLst>
          </p:cNvPr>
          <p:cNvSpPr txBox="1"/>
          <p:nvPr/>
        </p:nvSpPr>
        <p:spPr>
          <a:xfrm>
            <a:off x="8812530" y="3198824"/>
            <a:ext cx="2364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Align the textual space 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Visual space</a:t>
            </a:r>
          </a:p>
        </p:txBody>
      </p:sp>
    </p:spTree>
    <p:extLst>
      <p:ext uri="{BB962C8B-B14F-4D97-AF65-F5344CB8AC3E}">
        <p14:creationId xmlns:p14="http://schemas.microsoft.com/office/powerpoint/2010/main" val="26905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5754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Can Vision-Language based Models Help ?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D6374-67F8-2D60-8D2E-2CBBF6114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29" y="2016760"/>
            <a:ext cx="4988883" cy="33456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1A932-4573-C573-B75B-2EBF3EAC1642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43CC14-AF95-2F6C-6E6C-4F174A5EAB7B}"/>
              </a:ext>
            </a:extLst>
          </p:cNvPr>
          <p:cNvSpPr txBox="1"/>
          <p:nvPr/>
        </p:nvSpPr>
        <p:spPr>
          <a:xfrm>
            <a:off x="580708" y="6548606"/>
            <a:ext cx="55258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1</a:t>
            </a:r>
            <a:r>
              <a:rPr lang="en-US" sz="1100" b="1" dirty="0">
                <a:solidFill>
                  <a:srgbClr val="0070C0"/>
                </a:solidFill>
              </a:rPr>
              <a:t>Radford et al. , “</a:t>
            </a:r>
            <a:r>
              <a:rPr lang="en-IN" sz="1100" b="1" dirty="0">
                <a:solidFill>
                  <a:srgbClr val="0070C0"/>
                </a:solidFill>
              </a:rPr>
              <a:t>Learning Transferable Visual Models From Natural Language Supervision</a:t>
            </a:r>
            <a:r>
              <a:rPr lang="en-US" sz="1100" b="1" dirty="0">
                <a:solidFill>
                  <a:srgbClr val="0070C0"/>
                </a:solidFill>
              </a:rPr>
              <a:t>".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5A116-04BF-6073-DFF5-2D4DBE306B2A}"/>
              </a:ext>
            </a:extLst>
          </p:cNvPr>
          <p:cNvSpPr txBox="1"/>
          <p:nvPr/>
        </p:nvSpPr>
        <p:spPr>
          <a:xfrm>
            <a:off x="1488328" y="5636310"/>
            <a:ext cx="923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 Vision-Language model CLIP</a:t>
            </a:r>
            <a:r>
              <a:rPr lang="en-US" baseline="30000" dirty="0"/>
              <a:t>1 </a:t>
            </a:r>
            <a:r>
              <a:rPr lang="en-US" dirty="0"/>
              <a:t> was originally designed for Image Classification based tasks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E2B6F-20B3-63A5-10FE-E43B26725927}"/>
              </a:ext>
            </a:extLst>
          </p:cNvPr>
          <p:cNvSpPr txBox="1"/>
          <p:nvPr/>
        </p:nvSpPr>
        <p:spPr>
          <a:xfrm>
            <a:off x="6998614" y="3274378"/>
            <a:ext cx="2997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Can this be extended </a:t>
            </a:r>
          </a:p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to dense down-stream task ? </a:t>
            </a:r>
          </a:p>
        </p:txBody>
      </p:sp>
    </p:spTree>
    <p:extLst>
      <p:ext uri="{BB962C8B-B14F-4D97-AF65-F5344CB8AC3E}">
        <p14:creationId xmlns:p14="http://schemas.microsoft.com/office/powerpoint/2010/main" val="369631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5754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Can Vision-Language based Models Help ?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1A932-4573-C573-B75B-2EBF3EAC1642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43CC14-AF95-2F6C-6E6C-4F174A5EAB7B}"/>
              </a:ext>
            </a:extLst>
          </p:cNvPr>
          <p:cNvSpPr txBox="1"/>
          <p:nvPr/>
        </p:nvSpPr>
        <p:spPr>
          <a:xfrm>
            <a:off x="580708" y="6548606"/>
            <a:ext cx="4895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2</a:t>
            </a:r>
            <a:r>
              <a:rPr lang="en-US" sz="1100" b="1" dirty="0">
                <a:solidFill>
                  <a:srgbClr val="0070C0"/>
                </a:solidFill>
              </a:rPr>
              <a:t>Zhong et al. , “</a:t>
            </a:r>
            <a:r>
              <a:rPr lang="en-IN" sz="1100" b="1" dirty="0">
                <a:solidFill>
                  <a:srgbClr val="0070C0"/>
                </a:solidFill>
              </a:rPr>
              <a:t>RegionCLIP: Region-based Language-Image Pretraining</a:t>
            </a:r>
            <a:r>
              <a:rPr lang="en-US" sz="1100" b="1" dirty="0">
                <a:solidFill>
                  <a:srgbClr val="0070C0"/>
                </a:solidFill>
              </a:rPr>
              <a:t>”, CVPR22.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DF458A-2E98-B412-2A1A-FDA99CD6F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" y="2093429"/>
            <a:ext cx="4676146" cy="3799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4F481F-5CA8-52BB-FBEC-1D4E04E3A383}"/>
              </a:ext>
            </a:extLst>
          </p:cNvPr>
          <p:cNvSpPr txBox="1"/>
          <p:nvPr/>
        </p:nvSpPr>
        <p:spPr>
          <a:xfrm>
            <a:off x="2354580" y="5977890"/>
            <a:ext cx="130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RegionCLIP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D2A23-0B42-D299-01B5-3E36E710CE9F}"/>
              </a:ext>
            </a:extLst>
          </p:cNvPr>
          <p:cNvSpPr txBox="1"/>
          <p:nvPr/>
        </p:nvSpPr>
        <p:spPr>
          <a:xfrm>
            <a:off x="6731450" y="2537460"/>
            <a:ext cx="50842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 has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both foreground and background </a:t>
            </a:r>
            <a:r>
              <a:rPr lang="en-US" dirty="0"/>
              <a:t>objects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Text has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only foreground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Q: Can they be aligned ?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Solution</a:t>
            </a:r>
            <a:r>
              <a:rPr lang="en-US" dirty="0"/>
              <a:t> : Need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off-the-shelf object detectors </a:t>
            </a:r>
            <a:r>
              <a:rPr lang="en-US" dirty="0"/>
              <a:t>to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crop foreground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then align </a:t>
            </a:r>
          </a:p>
        </p:txBody>
      </p:sp>
    </p:spTree>
    <p:extLst>
      <p:ext uri="{BB962C8B-B14F-4D97-AF65-F5344CB8AC3E}">
        <p14:creationId xmlns:p14="http://schemas.microsoft.com/office/powerpoint/2010/main" val="404717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5754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Can Vision-Language based Models Help ?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1A932-4573-C573-B75B-2EBF3EAC1642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43CC14-AF95-2F6C-6E6C-4F174A5EAB7B}"/>
              </a:ext>
            </a:extLst>
          </p:cNvPr>
          <p:cNvSpPr txBox="1"/>
          <p:nvPr/>
        </p:nvSpPr>
        <p:spPr>
          <a:xfrm>
            <a:off x="580708" y="6548606"/>
            <a:ext cx="62263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3</a:t>
            </a:r>
            <a:r>
              <a:rPr lang="en-US" sz="1100" b="1" dirty="0">
                <a:solidFill>
                  <a:srgbClr val="0070C0"/>
                </a:solidFill>
              </a:rPr>
              <a:t>Rao et al. , “</a:t>
            </a:r>
            <a:r>
              <a:rPr lang="en-IN" sz="1100" b="1" dirty="0">
                <a:solidFill>
                  <a:srgbClr val="0070C0"/>
                </a:solidFill>
              </a:rPr>
              <a:t>DenseCLIP: Language-Guided Dense Prediction with Context-Aware Prompting</a:t>
            </a:r>
            <a:r>
              <a:rPr lang="en-US" sz="1100" b="1" dirty="0">
                <a:solidFill>
                  <a:srgbClr val="0070C0"/>
                </a:solidFill>
              </a:rPr>
              <a:t>”, CVPR22.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F481F-5CA8-52BB-FBEC-1D4E04E3A383}"/>
              </a:ext>
            </a:extLst>
          </p:cNvPr>
          <p:cNvSpPr txBox="1"/>
          <p:nvPr/>
        </p:nvSpPr>
        <p:spPr>
          <a:xfrm>
            <a:off x="2787347" y="460469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DenseCLIP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D2A23-0B42-D299-01B5-3E36E710CE9F}"/>
              </a:ext>
            </a:extLst>
          </p:cNvPr>
          <p:cNvSpPr txBox="1"/>
          <p:nvPr/>
        </p:nvSpPr>
        <p:spPr>
          <a:xfrm>
            <a:off x="6743806" y="2353558"/>
            <a:ext cx="51328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 has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both foreground and background </a:t>
            </a:r>
            <a:r>
              <a:rPr lang="en-US" dirty="0"/>
              <a:t>objects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Text has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only foreground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DenseCLIP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don’t Pool </a:t>
            </a:r>
            <a:r>
              <a:rPr lang="en-US" dirty="0"/>
              <a:t>the Features before Alignment</a:t>
            </a:r>
          </a:p>
          <a:p>
            <a:pPr algn="ctr"/>
            <a:r>
              <a:rPr lang="en-US" dirty="0"/>
              <a:t>to preserve Dense Features</a:t>
            </a:r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Loses Zero-Shot Transfer Property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Only SOTA in Fully-Supervised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F5482-2294-1DC1-C865-F79BDC3A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55" y="2442074"/>
            <a:ext cx="5018638" cy="1832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C0419-79C1-C7E2-04F7-FC50876E991C}"/>
              </a:ext>
            </a:extLst>
          </p:cNvPr>
          <p:cNvSpPr txBox="1"/>
          <p:nvPr/>
        </p:nvSpPr>
        <p:spPr>
          <a:xfrm>
            <a:off x="1200150" y="5554980"/>
            <a:ext cx="497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Vision-Language work for Dense Detection tasks</a:t>
            </a:r>
          </a:p>
        </p:txBody>
      </p:sp>
    </p:spTree>
    <p:extLst>
      <p:ext uri="{BB962C8B-B14F-4D97-AF65-F5344CB8AC3E}">
        <p14:creationId xmlns:p14="http://schemas.microsoft.com/office/powerpoint/2010/main" val="147860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725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Prior Work using Vision-Language for Action Detection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1A932-4573-C573-B75B-2EBF3EAC1642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43CC14-AF95-2F6C-6E6C-4F174A5EAB7B}"/>
              </a:ext>
            </a:extLst>
          </p:cNvPr>
          <p:cNvSpPr txBox="1"/>
          <p:nvPr/>
        </p:nvSpPr>
        <p:spPr>
          <a:xfrm>
            <a:off x="580708" y="6548606"/>
            <a:ext cx="5516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3</a:t>
            </a:r>
            <a:r>
              <a:rPr lang="en-US" sz="1100" b="1" dirty="0">
                <a:solidFill>
                  <a:srgbClr val="0070C0"/>
                </a:solidFill>
              </a:rPr>
              <a:t>Ju et al. , “Prompting Visual-Language Models for Efficient Video Understanding”, ECCV22.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F481F-5CA8-52BB-FBEC-1D4E04E3A383}"/>
              </a:ext>
            </a:extLst>
          </p:cNvPr>
          <p:cNvSpPr txBox="1"/>
          <p:nvPr/>
        </p:nvSpPr>
        <p:spPr>
          <a:xfrm>
            <a:off x="2354580" y="6035040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EffPrompt</a:t>
            </a:r>
            <a:r>
              <a:rPr lang="en-US" baseline="30000" dirty="0"/>
              <a:t>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008CC-6A6E-02A8-9807-13D692A0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63" y="1993846"/>
            <a:ext cx="3536289" cy="1411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6CFA2-1DC4-EED9-71B6-193D1AFF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747" y="3452209"/>
            <a:ext cx="31369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48D8B-3936-47B7-9BC4-0FE9100D1F93}"/>
              </a:ext>
            </a:extLst>
          </p:cNvPr>
          <p:cNvSpPr txBox="1"/>
          <p:nvPr/>
        </p:nvSpPr>
        <p:spPr>
          <a:xfrm>
            <a:off x="5852160" y="2183130"/>
            <a:ext cx="570329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Stage 1</a:t>
            </a:r>
            <a:r>
              <a:rPr lang="en-US" dirty="0"/>
              <a:t> : Extract the action foreground using </a:t>
            </a:r>
          </a:p>
          <a:p>
            <a:r>
              <a:rPr lang="en-US" dirty="0"/>
              <a:t>off-the-shelf Action Detectors (e.g BMN)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Stage 2</a:t>
            </a:r>
            <a:r>
              <a:rPr lang="en-US" dirty="0"/>
              <a:t> : Align the CLIP text with Foreground Action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Disadvantages :</a:t>
            </a:r>
          </a:p>
          <a:p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Still need a </a:t>
            </a:r>
            <a:r>
              <a:rPr lang="en-US" b="1" dirty="0">
                <a:solidFill>
                  <a:srgbClr val="FF0000"/>
                </a:solidFill>
              </a:rPr>
              <a:t>off-the-shelf non-learnable action detector.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2-Stage based design, </a:t>
            </a:r>
            <a:r>
              <a:rPr lang="en-US" b="1" dirty="0">
                <a:solidFill>
                  <a:srgbClr val="FF0000"/>
                </a:solidFill>
              </a:rPr>
              <a:t>error propagates from Stage 1.</a:t>
            </a:r>
          </a:p>
          <a:p>
            <a:pPr marL="342900" indent="-342900">
              <a:buAutoNum type="alphaLcParenR"/>
            </a:pPr>
            <a:endParaRPr lang="en-US" b="1" dirty="0">
              <a:solidFill>
                <a:srgbClr val="FF0000"/>
              </a:solidFill>
            </a:endParaRPr>
          </a:p>
          <a:p>
            <a:pPr marL="342900" indent="-342900">
              <a:buAutoNum type="alphaLcParenR"/>
            </a:pPr>
            <a:r>
              <a:rPr lang="en-US" dirty="0"/>
              <a:t>Using frozen CLIP text features </a:t>
            </a:r>
            <a:r>
              <a:rPr lang="en-US" b="1" dirty="0">
                <a:solidFill>
                  <a:srgbClr val="FF0000"/>
                </a:solidFill>
              </a:rPr>
              <a:t>which has not been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trained on videos.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739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00B1E-CEDA-D4B5-E888-0FE58D409F3C}"/>
              </a:ext>
            </a:extLst>
          </p:cNvPr>
          <p:cNvSpPr txBox="1"/>
          <p:nvPr/>
        </p:nvSpPr>
        <p:spPr>
          <a:xfrm>
            <a:off x="728991" y="1281205"/>
            <a:ext cx="5754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Can Vision-Language based Models Help 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4DBF8-63F2-0EED-7036-2AEE9489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0C239-BB1C-AA7B-2A54-D0087262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1BBF1-D67F-DB10-F327-D74404763BD0}"/>
              </a:ext>
            </a:extLst>
          </p:cNvPr>
          <p:cNvSpPr txBox="1"/>
          <p:nvPr/>
        </p:nvSpPr>
        <p:spPr>
          <a:xfrm>
            <a:off x="1108710" y="2503170"/>
            <a:ext cx="87981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Q1 ) Can we </a:t>
            </a:r>
            <a:r>
              <a:rPr lang="en-US" b="1" dirty="0"/>
              <a:t>eliminate</a:t>
            </a:r>
            <a:r>
              <a:rPr lang="en-US" dirty="0"/>
              <a:t> the usage of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non-learnable Off-the-Shelf Action Detector</a:t>
            </a:r>
          </a:p>
          <a:p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Q2) Can we </a:t>
            </a:r>
            <a:r>
              <a:rPr lang="en-US" b="1" dirty="0"/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localization-error propagation </a:t>
            </a:r>
            <a:r>
              <a:rPr lang="en-US" dirty="0"/>
              <a:t>suffered by these 2-stage approaches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Q3) Can we </a:t>
            </a:r>
            <a:r>
              <a:rPr lang="en-US" b="1" dirty="0"/>
              <a:t>maintain</a:t>
            </a:r>
            <a:r>
              <a:rPr lang="en-US" dirty="0"/>
              <a:t>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Zero-Shot Task Transfer property </a:t>
            </a:r>
            <a:r>
              <a:rPr lang="en-US" dirty="0"/>
              <a:t>for Dense Prediction Tasks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011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4943</TotalTime>
  <Words>950</Words>
  <Application>Microsoft Macintosh PowerPoint</Application>
  <PresentationFormat>Widescreen</PresentationFormat>
  <Paragraphs>177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Sauradip Nag</dc:creator>
  <cp:lastModifiedBy>Sauradip Nag</cp:lastModifiedBy>
  <cp:revision>167</cp:revision>
  <dcterms:created xsi:type="dcterms:W3CDTF">2021-07-20T09:32:17Z</dcterms:created>
  <dcterms:modified xsi:type="dcterms:W3CDTF">2022-10-03T12:22:46Z</dcterms:modified>
</cp:coreProperties>
</file>